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59"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5142F2D-1F43-4534-AC90-A2C8EC672AEC}" type="datetimeFigureOut">
              <a:rPr lang="en-US" smtClean="0"/>
              <a:t>11/10/2012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1D2DEBA-3331-4621-BC25-554714D44225}"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142F2D-1F43-4534-AC90-A2C8EC672AEC}" type="datetimeFigureOut">
              <a:rPr lang="en-US" smtClean="0"/>
              <a:t>11/10/2012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2DEBA-3331-4621-BC25-554714D4422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31D2DEBA-3331-4621-BC25-554714D44225}"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142F2D-1F43-4534-AC90-A2C8EC672AEC}" type="datetimeFigureOut">
              <a:rPr lang="en-US" smtClean="0"/>
              <a:t>11/10/2012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5142F2D-1F43-4534-AC90-A2C8EC672AEC}" type="datetimeFigureOut">
              <a:rPr lang="en-US" smtClean="0"/>
              <a:t>11/10/2012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31D2DEBA-3331-4621-BC25-554714D44225}"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5142F2D-1F43-4534-AC90-A2C8EC672AEC}" type="datetimeFigureOut">
              <a:rPr lang="en-US" smtClean="0"/>
              <a:t>11/10/2012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1D2DEBA-3331-4621-BC25-554714D44225}"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5142F2D-1F43-4534-AC90-A2C8EC672AEC}" type="datetimeFigureOut">
              <a:rPr lang="en-US" smtClean="0"/>
              <a:t>11/10/2012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D2DEBA-3331-4621-BC25-554714D44225}"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5142F2D-1F43-4534-AC90-A2C8EC672AEC}" type="datetimeFigureOut">
              <a:rPr lang="en-US" smtClean="0"/>
              <a:t>11/10/2012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1D2DEBA-3331-4621-BC25-554714D44225}"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5142F2D-1F43-4534-AC90-A2C8EC672AEC}" type="datetimeFigureOut">
              <a:rPr lang="en-US" smtClean="0"/>
              <a:t>11/10/2012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31D2DEBA-3331-4621-BC25-554714D4422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5142F2D-1F43-4534-AC90-A2C8EC672AEC}" type="datetimeFigureOut">
              <a:rPr lang="en-US" smtClean="0"/>
              <a:t>11/10/2012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1D2DEBA-3331-4621-BC25-554714D4422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1D2DEBA-3331-4621-BC25-554714D44225}"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5142F2D-1F43-4534-AC90-A2C8EC672AEC}" type="datetimeFigureOut">
              <a:rPr lang="en-US" smtClean="0"/>
              <a:t>11/10/2012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31D2DEBA-3331-4621-BC25-554714D44225}"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5142F2D-1F43-4534-AC90-A2C8EC672AEC}" type="datetimeFigureOut">
              <a:rPr lang="en-US" smtClean="0"/>
              <a:t>11/10/2012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5142F2D-1F43-4534-AC90-A2C8EC672AEC}" type="datetimeFigureOut">
              <a:rPr lang="en-US" smtClean="0"/>
              <a:t>11/10/2012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1D2DEBA-3331-4621-BC25-554714D44225}"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495800"/>
            <a:ext cx="6400800" cy="1752600"/>
          </a:xfrm>
        </p:spPr>
        <p:txBody>
          <a:bodyPr>
            <a:normAutofit/>
          </a:bodyPr>
          <a:lstStyle/>
          <a:p>
            <a:r>
              <a:rPr lang="en-US" b="0" cap="none" dirty="0" smtClean="0"/>
              <a:t>Module #7</a:t>
            </a:r>
          </a:p>
          <a:p>
            <a:r>
              <a:rPr lang="en-US" b="0" cap="none" dirty="0" smtClean="0"/>
              <a:t>Adjunct faculty association</a:t>
            </a:r>
          </a:p>
          <a:p>
            <a:r>
              <a:rPr lang="en-US" b="0" cap="none" dirty="0" smtClean="0"/>
              <a:t>FTLC 1000; Fall 2012</a:t>
            </a:r>
          </a:p>
          <a:p>
            <a:endParaRPr lang="en-US" b="0" cap="none" dirty="0" smtClean="0"/>
          </a:p>
          <a:p>
            <a:r>
              <a:rPr lang="en-US" b="0" cap="none" dirty="0" smtClean="0"/>
              <a:t>By: </a:t>
            </a:r>
            <a:r>
              <a:rPr lang="en-US" b="0" cap="none" dirty="0" err="1" smtClean="0"/>
              <a:t>ashley</a:t>
            </a:r>
            <a:r>
              <a:rPr lang="en-US" b="0" cap="none" dirty="0" smtClean="0"/>
              <a:t> </a:t>
            </a:r>
            <a:r>
              <a:rPr lang="en-US" b="0" cap="none" dirty="0" err="1" smtClean="0"/>
              <a:t>mott</a:t>
            </a:r>
            <a:endParaRPr lang="en-US" b="0" cap="none" dirty="0" smtClean="0"/>
          </a:p>
        </p:txBody>
      </p:sp>
      <p:sp>
        <p:nvSpPr>
          <p:cNvPr id="2" name="Title 1"/>
          <p:cNvSpPr>
            <a:spLocks noGrp="1"/>
          </p:cNvSpPr>
          <p:nvPr>
            <p:ph type="ctrTitle"/>
          </p:nvPr>
        </p:nvSpPr>
        <p:spPr/>
        <p:txBody>
          <a:bodyPr>
            <a:normAutofit/>
          </a:bodyPr>
          <a:lstStyle/>
          <a:p>
            <a:r>
              <a:rPr lang="en-US" dirty="0" smtClean="0"/>
              <a:t/>
            </a:r>
            <a:br>
              <a:rPr lang="en-US" dirty="0" smtClean="0"/>
            </a:br>
            <a:r>
              <a:rPr lang="en-US" sz="4800" dirty="0" smtClean="0"/>
              <a:t>Diversity in the Classroom</a:t>
            </a:r>
            <a:endParaRPr lang="en-US" sz="4800" dirty="0"/>
          </a:p>
        </p:txBody>
      </p:sp>
      <p:sp>
        <p:nvSpPr>
          <p:cNvPr id="4" name="TextBox 3"/>
          <p:cNvSpPr txBox="1"/>
          <p:nvPr/>
        </p:nvSpPr>
        <p:spPr>
          <a:xfrm>
            <a:off x="990600" y="2971800"/>
            <a:ext cx="7239000" cy="954107"/>
          </a:xfrm>
          <a:prstGeom prst="rect">
            <a:avLst/>
          </a:prstGeom>
          <a:noFill/>
        </p:spPr>
        <p:txBody>
          <a:bodyPr wrap="square" rtlCol="0">
            <a:spAutoFit/>
          </a:bodyPr>
          <a:lstStyle/>
          <a:p>
            <a:pPr algn="ctr"/>
            <a:r>
              <a:rPr lang="en-US" sz="2800" dirty="0" smtClean="0">
                <a:solidFill>
                  <a:schemeClr val="accent3">
                    <a:lumMod val="75000"/>
                  </a:schemeClr>
                </a:solidFill>
                <a:latin typeface="+mj-lt"/>
              </a:rPr>
              <a:t>Practical Ideas for Instructors to Promote Diversity Awareness and Acceptance</a:t>
            </a:r>
            <a:endParaRPr lang="en-US" sz="2800" dirty="0">
              <a:solidFill>
                <a:schemeClr val="accent3">
                  <a:lumMod val="75000"/>
                </a:schemeClr>
              </a:solidFill>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758952"/>
          </a:xfrm>
        </p:spPr>
        <p:txBody>
          <a:bodyPr>
            <a:normAutofit fontScale="90000"/>
          </a:bodyPr>
          <a:lstStyle/>
          <a:p>
            <a:r>
              <a:rPr lang="en-US" dirty="0" smtClean="0"/>
              <a:t>Reasons for Proactively Initiating Diversity Awareness in Your Classroom</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Teachers can promote diversity awareness by presenting assignments and discussions which will bring students’ attention to the diversity within the class.</a:t>
            </a:r>
          </a:p>
          <a:p>
            <a:r>
              <a:rPr lang="en-US" dirty="0" smtClean="0"/>
              <a:t>Regardless of content area, instructors and students should recognize the importance of what we have in common and what makes us unique.</a:t>
            </a:r>
          </a:p>
          <a:p>
            <a:r>
              <a:rPr lang="en-US" dirty="0" smtClean="0"/>
              <a:t>By drawing students’ attention to the diversity within your classroom, you can increase student awareness and compassion while building a positive classroom community.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 for Bridging Cultural Gaps </a:t>
            </a:r>
            <a:endParaRPr lang="en-US" dirty="0"/>
          </a:p>
        </p:txBody>
      </p:sp>
      <p:sp>
        <p:nvSpPr>
          <p:cNvPr id="3" name="Content Placeholder 2"/>
          <p:cNvSpPr>
            <a:spLocks noGrp="1"/>
          </p:cNvSpPr>
          <p:nvPr>
            <p:ph sz="quarter" idx="1"/>
          </p:nvPr>
        </p:nvSpPr>
        <p:spPr>
          <a:xfrm>
            <a:off x="301752" y="1527048"/>
            <a:ext cx="8503920" cy="4721352"/>
          </a:xfrm>
        </p:spPr>
        <p:txBody>
          <a:bodyPr>
            <a:normAutofit lnSpcReduction="10000"/>
          </a:bodyPr>
          <a:lstStyle/>
          <a:p>
            <a:r>
              <a:rPr lang="en-US" dirty="0" smtClean="0"/>
              <a:t>Ask students to select a partner with whom they think they have little in common.</a:t>
            </a:r>
          </a:p>
          <a:p>
            <a:pPr lvl="1"/>
            <a:r>
              <a:rPr lang="en-US" dirty="0" smtClean="0"/>
              <a:t> Ask them to identify three ways they are similar and three ways they are different. </a:t>
            </a:r>
            <a:endParaRPr lang="en-US" dirty="0" smtClean="0"/>
          </a:p>
          <a:p>
            <a:pPr lvl="1"/>
            <a:r>
              <a:rPr lang="en-US" dirty="0" smtClean="0"/>
              <a:t>Ask them to identify one thing they do better than the other person, and one thing the other person does better than they do. </a:t>
            </a:r>
          </a:p>
          <a:p>
            <a:pPr lvl="1"/>
            <a:r>
              <a:rPr lang="en-US" dirty="0" smtClean="0"/>
              <a:t>Have them introduce their partner to the class, telling the class something they could learn from that person. </a:t>
            </a:r>
          </a:p>
          <a:p>
            <a:pPr lvl="1"/>
            <a:r>
              <a:rPr lang="en-US" dirty="0" smtClean="0"/>
              <a:t>This is an easy way to incorporate a diversity activity into any other lesson without requiring a lot of extra time and planning; it works for almost any assignment where they would be in pairs anyway. </a:t>
            </a:r>
          </a:p>
          <a:p>
            <a:pPr lvl="1">
              <a:buNone/>
            </a:pPr>
            <a:endParaRPr lang="en-US" dirty="0" smtClean="0"/>
          </a:p>
          <a:p>
            <a:pPr lvl="1">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 for Bridging Cultural Gaps </a:t>
            </a:r>
            <a:endParaRPr lang="en-US" dirty="0"/>
          </a:p>
        </p:txBody>
      </p:sp>
      <p:sp>
        <p:nvSpPr>
          <p:cNvPr id="3" name="Content Placeholder 2"/>
          <p:cNvSpPr>
            <a:spLocks noGrp="1"/>
          </p:cNvSpPr>
          <p:nvPr>
            <p:ph sz="quarter" idx="1"/>
          </p:nvPr>
        </p:nvSpPr>
        <p:spPr/>
        <p:txBody>
          <a:bodyPr/>
          <a:lstStyle/>
          <a:p>
            <a:r>
              <a:rPr lang="en-US" dirty="0" smtClean="0"/>
              <a:t>When assigning oral </a:t>
            </a:r>
            <a:r>
              <a:rPr lang="en-US" dirty="0" smtClean="0"/>
              <a:t>presentations or other assignments that require significant research, pair ESL students with native language speakers. </a:t>
            </a:r>
          </a:p>
          <a:p>
            <a:pPr lvl="1"/>
            <a:r>
              <a:rPr lang="en-US" dirty="0" smtClean="0"/>
              <a:t>This gives the ESL student  a chance to engage more fully in the research without having to spend as much time with his/her nose in a translation dictionary.</a:t>
            </a:r>
          </a:p>
          <a:p>
            <a:pPr lvl="1"/>
            <a:r>
              <a:rPr lang="en-US" dirty="0" smtClean="0"/>
              <a:t>This allows the native speaker to fill a leadership or mentoring role, and active learning strategies suggest we learn best what we teach or talk about.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 for Bridging Cultural Gaps </a:t>
            </a:r>
            <a:endParaRPr lang="en-US" dirty="0"/>
          </a:p>
        </p:txBody>
      </p:sp>
      <p:sp>
        <p:nvSpPr>
          <p:cNvPr id="3" name="Content Placeholder 2"/>
          <p:cNvSpPr>
            <a:spLocks noGrp="1"/>
          </p:cNvSpPr>
          <p:nvPr>
            <p:ph sz="quarter" idx="1"/>
          </p:nvPr>
        </p:nvSpPr>
        <p:spPr/>
        <p:txBody>
          <a:bodyPr/>
          <a:lstStyle/>
          <a:p>
            <a:r>
              <a:rPr lang="en-US" dirty="0" smtClean="0"/>
              <a:t>Assign students a reflection paper wherein they must identify:</a:t>
            </a:r>
          </a:p>
          <a:p>
            <a:pPr lvl="1"/>
            <a:r>
              <a:rPr lang="en-US" dirty="0" smtClean="0"/>
              <a:t> Two of their prejudices </a:t>
            </a:r>
          </a:p>
          <a:p>
            <a:pPr lvl="1"/>
            <a:r>
              <a:rPr lang="en-US" dirty="0" smtClean="0"/>
              <a:t>What they think the reasons for these prejudices are</a:t>
            </a:r>
          </a:p>
          <a:p>
            <a:pPr lvl="1"/>
            <a:r>
              <a:rPr lang="en-US" dirty="0" smtClean="0"/>
              <a:t>Events when prior prejudices have been proven wrong or broken down</a:t>
            </a:r>
          </a:p>
          <a:p>
            <a:pPr lvl="1"/>
            <a:r>
              <a:rPr lang="en-US" dirty="0" smtClean="0"/>
              <a:t>Goals for reducing personally held prejudice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Ideas for Bridging Cultural Gaps </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Incorporate at least one assignment into your class that allows students to celebrate and share their culture.  </a:t>
            </a:r>
          </a:p>
          <a:p>
            <a:pPr lvl="1"/>
            <a:r>
              <a:rPr lang="en-US" dirty="0" smtClean="0"/>
              <a:t>Ask students to make a list of things they consider their ‘culture,’ and what that means to them</a:t>
            </a:r>
          </a:p>
          <a:p>
            <a:pPr lvl="1"/>
            <a:r>
              <a:rPr lang="en-US" dirty="0" smtClean="0"/>
              <a:t>Have a kind of show-and-tell where they teach the class about their culture – this could be through an object, a dance, a saying, etc.</a:t>
            </a:r>
            <a:endParaRPr lang="en-US" dirty="0" smtClean="0"/>
          </a:p>
          <a:p>
            <a:pPr lvl="1"/>
            <a:r>
              <a:rPr lang="en-US" dirty="0" smtClean="0"/>
              <a:t>Some students may think they have nothing unique to share, especially if they are part of the dominant culture within the class, but encourage them to think about family traditions, celebrations or holidays, things that may be specific to their generation, etc.</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 for Bridging Cultural Gaps </a:t>
            </a:r>
            <a:endParaRPr lang="en-US" dirty="0"/>
          </a:p>
        </p:txBody>
      </p:sp>
      <p:sp>
        <p:nvSpPr>
          <p:cNvPr id="3" name="Content Placeholder 2"/>
          <p:cNvSpPr>
            <a:spLocks noGrp="1"/>
          </p:cNvSpPr>
          <p:nvPr>
            <p:ph sz="quarter" idx="1"/>
          </p:nvPr>
        </p:nvSpPr>
        <p:spPr/>
        <p:txBody>
          <a:bodyPr/>
          <a:lstStyle/>
          <a:p>
            <a:r>
              <a:rPr lang="en-US" dirty="0" smtClean="0"/>
              <a:t>Model cultural acceptance and sensitivity to diversity</a:t>
            </a:r>
          </a:p>
          <a:p>
            <a:pPr lvl="1"/>
            <a:r>
              <a:rPr lang="en-US" dirty="0" smtClean="0"/>
              <a:t>Let students see you actively engaging all students – regardless of gender, age, race, nationality, etc.</a:t>
            </a:r>
          </a:p>
          <a:p>
            <a:pPr lvl="1"/>
            <a:r>
              <a:rPr lang="en-US" dirty="0" smtClean="0"/>
              <a:t>Share examples of when you have overcome your own prejudices or been proven wrong about an erroneous assumption you made</a:t>
            </a:r>
          </a:p>
          <a:p>
            <a:pPr lvl="1"/>
            <a:r>
              <a:rPr lang="en-US" dirty="0" smtClean="0"/>
              <a:t>Show students you are interested in their culture and experiences: invite sharing, ask follow-up questions, and repeat back what you learned from them</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26</TotalTime>
  <Words>556</Words>
  <Application>Microsoft Office PowerPoint</Application>
  <PresentationFormat>On-screen Show (4:3)</PresentationFormat>
  <Paragraphs>37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Civic</vt:lpstr>
      <vt:lpstr> Diversity in the Classroom</vt:lpstr>
      <vt:lpstr>Reasons for Proactively Initiating Diversity Awareness in Your Classroom</vt:lpstr>
      <vt:lpstr>Ideas for Bridging Cultural Gaps </vt:lpstr>
      <vt:lpstr>Ideas for Bridging Cultural Gaps </vt:lpstr>
      <vt:lpstr>Ideas for Bridging Cultural Gaps </vt:lpstr>
      <vt:lpstr>Ideas for Bridging Cultural Gaps </vt:lpstr>
      <vt:lpstr>Ideas for Bridging Cultural Gaps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in the Classroom</dc:title>
  <dc:creator>Ashley</dc:creator>
  <cp:lastModifiedBy>Ashley</cp:lastModifiedBy>
  <cp:revision>3</cp:revision>
  <dcterms:created xsi:type="dcterms:W3CDTF">2012-11-10T22:25:05Z</dcterms:created>
  <dcterms:modified xsi:type="dcterms:W3CDTF">2012-11-10T22:51:08Z</dcterms:modified>
</cp:coreProperties>
</file>